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8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9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7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3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5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0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31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6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976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7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08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1872188"/>
            <a:ext cx="9068586" cy="2590800"/>
          </a:xfrm>
        </p:spPr>
        <p:txBody>
          <a:bodyPr/>
          <a:lstStyle/>
          <a:p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КРАТКАЯ ПРЕЗЕНТАЦИЯ</a:t>
            </a:r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ОБРАЗОВАТЕЛЬНОЙ  ПРОГРАММЫ</a:t>
            </a:r>
            <a:b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ДОШКОЛЬНОГО ОБРАЗОВАНИЯ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1708" y="4462988"/>
            <a:ext cx="9070848" cy="457201"/>
          </a:xfrm>
        </p:spPr>
        <p:txBody>
          <a:bodyPr>
            <a:noAutofit/>
          </a:bodyPr>
          <a:lstStyle/>
          <a:p>
            <a:r>
              <a:rPr lang="ru-RU" sz="1200" b="1" spc="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Муниципального дошкольного образовательного бюджетного учреждения</a:t>
            </a:r>
            <a:r>
              <a:rPr lang="ru-RU" sz="1200" spc="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/>
            </a:r>
            <a:br>
              <a:rPr lang="ru-RU" sz="1200" spc="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</a:br>
            <a:r>
              <a:rPr lang="ru-RU" sz="1200" b="1" spc="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детского сада комбинированного вида № 76 </a:t>
            </a:r>
            <a:endParaRPr lang="ru-RU" sz="1200" b="1" spc="0" dirty="0" smtClean="0">
              <a:solidFill>
                <a:prstClr val="black">
                  <a:lumMod val="85000"/>
                  <a:lumOff val="15000"/>
                </a:prstClr>
              </a:solidFill>
              <a:ea typeface="+mj-ea"/>
              <a:cs typeface="+mj-cs"/>
            </a:endParaRPr>
          </a:p>
          <a:p>
            <a:r>
              <a:rPr lang="ru-RU" sz="1200" b="1" spc="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муниципального </a:t>
            </a:r>
            <a:r>
              <a:rPr lang="ru-RU" sz="1200" b="1" spc="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образования городской округ город-курорт Сочи Краснодарского края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823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624" y="914400"/>
            <a:ext cx="10601325" cy="5838825"/>
          </a:xfrm>
        </p:spPr>
        <p:txBody>
          <a:bodyPr>
            <a:noAutofit/>
          </a:bodyPr>
          <a:lstStyle/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программа ДОУ разработана в соответствии Федеральным государственным образовательным стандартом дошкольного образования (Приказ №1155 от 17 октября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2013 года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с учетом «Примерной основной образовательной программы дошкольного образования» одобренной решением федерального учебно-методического объединения по общему образованию (протокол от 20 мая 2015г №2 /15).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разработке ОО программы использованы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материалы:</a:t>
            </a:r>
          </a:p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Комплексной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программы дошкольного образования «Детство» под ред. Т. И. Бабаевой, А.Г.  Гогоберидзе, З.А. Михайловой, 2017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г.;</a:t>
            </a:r>
          </a:p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Инновационной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дошкольного образования «От рождения до школы» под ред. Н.Е.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Вераксы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Т.С. Комаровой, Э.М. Дорофеева, 6-ое издание, 2020 г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.;</a:t>
            </a:r>
          </a:p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Парциальной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коррекционной программы «Подготовка к школе детей с задержкой психического развития» под общей  редакцией С.Г. Шевченко» (ЗПР), 2005 г.; </a:t>
            </a:r>
          </a:p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Комплексной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программы дошкольного образования для детей с тяжелыми нарушениями речи (общим недоразвитием речи) с 3 до 7 лет. под редакцией Н.В.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Нищева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2021 г.; </a:t>
            </a:r>
          </a:p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Парциальной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для работы с детьми с ОВЗ «Коррекционно-развивающее обучение и воспитание» авторов Е.А.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Екжановой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Е.А.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Стребелевой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2011 г.,  Содержание Программы учитывает возрастные и индивидуальные особенности контингента детей, воспитывающихся в образовательном учреждении ДОУ.</a:t>
            </a:r>
          </a:p>
          <a:p>
            <a:endParaRPr lang="ru-RU" sz="700" dirty="0"/>
          </a:p>
        </p:txBody>
      </p:sp>
    </p:spTree>
    <p:extLst>
      <p:ext uri="{BB962C8B-B14F-4D97-AF65-F5344CB8AC3E}">
        <p14:creationId xmlns:p14="http://schemas.microsoft.com/office/powerpoint/2010/main" val="279482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575" y="933450"/>
            <a:ext cx="10477500" cy="5568315"/>
          </a:xfrm>
        </p:spPr>
        <p:txBody>
          <a:bodyPr>
            <a:normAutofit/>
          </a:bodyPr>
          <a:lstStyle/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программы: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 Разностороннее развитие детей дошкольного возраста с учетом их возрастных и индивидуальных особенностей. (ст.64 п.1,2 ФЗ) </a:t>
            </a:r>
          </a:p>
          <a:p>
            <a:pPr marL="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у детей дошкольного возраста основных представлений, знаний, умений и навыков об основах безопасности жизнедеятельности.</a:t>
            </a:r>
          </a:p>
          <a:p>
            <a:pPr marL="34290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 патриотических чувств дошкольников на основе ознакомления с культурой и историей малой родины.</a:t>
            </a:r>
          </a:p>
          <a:p>
            <a:pPr marL="34290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устойчивой мотивации и потребности в сохранении своего собственного здоровья и здоровья окружающих.</a:t>
            </a:r>
          </a:p>
          <a:p>
            <a:pPr marL="34290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54000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средствами музыки и ритмических движений разнообразных умений, способностей, качеств личности.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8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574" y="371475"/>
            <a:ext cx="11229976" cy="5876925"/>
          </a:xfrm>
        </p:spPr>
        <p:txBody>
          <a:bodyPr>
            <a:noAutofit/>
          </a:bodyPr>
          <a:lstStyle/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и направлена на решение следующих задач (ФГОС ДО п.2.6):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1) охраны и укрепления физического и психического здоровья детей, в том числе их эмоционального благополучия; 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обеспечение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5)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6)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 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7)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 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8) 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9)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10) использование вариативных форм дошкольного образования (группы кратковременного пребывания), обеспечивающих реализацию права детей на получение дошкольного образования;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11) реализация регионального компонента через знакомство с национально-культурными особенностями Краснодарского края и города Сочи;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12) формирование навыков безопасного поведения на улице и дома, умение ориентироваться в различной обстановке;</a:t>
            </a:r>
          </a:p>
          <a:p>
            <a:pPr marL="0" lvl="0" indent="457200" algn="just" defTabSz="457200">
              <a:spcBef>
                <a:spcPts val="0"/>
              </a:spcBef>
              <a:buClr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13) формирование привычки к здоровому образу жизни и потребности в ежедневной двигательной активности.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226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6300" y="1464945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 marL="457200" lvl="0" indent="540000" defTabSz="457200">
              <a:spcBef>
                <a:spcPts val="0"/>
              </a:spcBef>
              <a:buClr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Содержание образовательной деятельности по освоению детьми образовательных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областей</a:t>
            </a:r>
          </a:p>
          <a:p>
            <a:pPr marL="457200" lvl="0" indent="540000" defTabSz="457200">
              <a:spcBef>
                <a:spcPts val="0"/>
              </a:spcBef>
              <a:buClrTx/>
              <a:buNone/>
            </a:pPr>
            <a:endParaRPr lang="ru-RU" sz="17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font284"/>
            </a:endParaRPr>
          </a:p>
          <a:p>
            <a:pPr marL="457200" lvl="0" indent="540000" algn="just" defTabSz="457200">
              <a:spcBef>
                <a:spcPts val="0"/>
              </a:spcBef>
              <a:buClr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Содержание Программы обеспечивает развитие личности, мотивации и способностей детей в различных видах деятельности (игровой, коммуникативной, трудовой, познавательно-исследовательской, продуктивной, музыкальной, изобразительной, двигательной и пр.) и охватывает следующие образовательные области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:</a:t>
            </a:r>
          </a:p>
          <a:p>
            <a:pPr marL="457200" lvl="0" indent="540000" algn="just" defTabSz="457200">
              <a:spcBef>
                <a:spcPts val="0"/>
              </a:spcBef>
              <a:buClrTx/>
              <a:buNone/>
            </a:pPr>
            <a:endParaRPr lang="ru-RU" sz="17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font284"/>
            </a:endParaRPr>
          </a:p>
          <a:p>
            <a:pPr marL="342900" lvl="0" indent="540000" algn="just" defTabSz="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социально-коммуникативное 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развитие;</a:t>
            </a:r>
          </a:p>
          <a:p>
            <a:pPr marL="342900" lvl="0" indent="540000" algn="just" defTabSz="457200">
              <a:spcBef>
                <a:spcPts val="0"/>
              </a:spcBef>
              <a:buClrTx/>
              <a:buFont typeface="+mj-lt"/>
              <a:buAutoNum type="arabicPeriod"/>
            </a:pPr>
            <a:endParaRPr lang="ru-RU" sz="17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font284"/>
            </a:endParaRPr>
          </a:p>
          <a:p>
            <a:pPr marL="342900" lvl="0" indent="540000" algn="just" defTabSz="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познавательное развитие; </a:t>
            </a:r>
            <a:endParaRPr lang="ru-RU" sz="1700" dirty="0" smtClean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font284"/>
            </a:endParaRPr>
          </a:p>
          <a:p>
            <a:pPr marL="342900" lvl="0" indent="540000" algn="just" defTabSz="457200">
              <a:spcBef>
                <a:spcPts val="0"/>
              </a:spcBef>
              <a:buClrTx/>
              <a:buFont typeface="+mj-lt"/>
              <a:buAutoNum type="arabicPeriod"/>
            </a:pPr>
            <a:endParaRPr lang="ru-RU" sz="17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font284"/>
            </a:endParaRPr>
          </a:p>
          <a:p>
            <a:pPr marL="342900" lvl="0" indent="540000" algn="just" defTabSz="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 речевое развитие; </a:t>
            </a:r>
            <a:endParaRPr lang="ru-RU" sz="1700" dirty="0" smtClean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font284"/>
            </a:endParaRPr>
          </a:p>
          <a:p>
            <a:pPr marL="342900" lvl="0" indent="540000" algn="just" defTabSz="457200">
              <a:spcBef>
                <a:spcPts val="0"/>
              </a:spcBef>
              <a:buClrTx/>
              <a:buFont typeface="+mj-lt"/>
              <a:buAutoNum type="arabicPeriod"/>
            </a:pPr>
            <a:endParaRPr lang="ru-RU" sz="17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font284"/>
            </a:endParaRPr>
          </a:p>
          <a:p>
            <a:pPr marL="342900" lvl="0" indent="540000" algn="just" defTabSz="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 художественно эстетическое развитие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;</a:t>
            </a:r>
          </a:p>
          <a:p>
            <a:pPr marL="342900" lvl="0" indent="540000" algn="just" defTabSz="457200">
              <a:spcBef>
                <a:spcPts val="0"/>
              </a:spcBef>
              <a:buClrTx/>
              <a:buFont typeface="+mj-lt"/>
              <a:buAutoNum type="arabicPeriod"/>
            </a:pPr>
            <a:endParaRPr lang="ru-RU" sz="17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font284"/>
            </a:endParaRPr>
          </a:p>
          <a:p>
            <a:pPr marL="342900" lvl="0" indent="540000" algn="just" defTabSz="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font284"/>
              </a:rPr>
              <a:t> физическое развитие. </a:t>
            </a:r>
            <a:endParaRPr lang="ru-RU" sz="17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font28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7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50570"/>
            <a:ext cx="10515600" cy="5288280"/>
          </a:xfrm>
        </p:spPr>
        <p:txBody>
          <a:bodyPr>
            <a:normAutofit/>
          </a:bodyPr>
          <a:lstStyle/>
          <a:p>
            <a:pPr marL="0" lvl="0" indent="540000" algn="just" defTabSz="457200">
              <a:spcBef>
                <a:spcPts val="0"/>
              </a:spcBef>
              <a:buClrTx/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реализации Программы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lvl="0" indent="540000" algn="just" defTabSz="457200">
              <a:spcBef>
                <a:spcPts val="0"/>
              </a:spcBef>
              <a:buClrTx/>
              <a:buNone/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spcBef>
                <a:spcPts val="0"/>
              </a:spcBef>
              <a:buClrTx/>
              <a:buNone/>
            </a:pPr>
            <a:r>
              <a:rPr lang="ru-RU" sz="1600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Материально-технические:</a:t>
            </a:r>
            <a:endParaRPr lang="ru-RU" sz="16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Соответствие санитарным нормам, правилам пожарной безопасности, возрастным и индивидуальным особенностям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детей.</a:t>
            </a:r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Каждая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имеет пространственную среду, оборудование, учебные комплекты в соответствии с возрастом детей. </a:t>
            </a:r>
          </a:p>
          <a:p>
            <a:pPr marL="0" lvl="0" indent="0" algn="just" defTabSz="457200">
              <a:spcBef>
                <a:spcPts val="0"/>
              </a:spcBef>
              <a:buClrTx/>
              <a:buNone/>
            </a:pPr>
            <a:r>
              <a:rPr lang="ru-RU" sz="1600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Кадровые:</a:t>
            </a: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Укомплектованность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педагогическими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кадрами.</a:t>
            </a: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ценз педагогических работников.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квалификации педагогических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кадров.</a:t>
            </a: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Непрерывность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профессионального образования.</a:t>
            </a:r>
          </a:p>
          <a:p>
            <a:pPr marL="0" lvl="0" indent="0" algn="just" defTabSz="457200">
              <a:spcBef>
                <a:spcPts val="0"/>
              </a:spcBef>
              <a:buClrTx/>
              <a:buNone/>
            </a:pPr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Финансовые:</a:t>
            </a:r>
            <a:endParaRPr lang="ru-RU" sz="16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Обеспечивают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выполнения требований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Стандарта.</a:t>
            </a: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Гарантия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бесплатного дошкольного образования.</a:t>
            </a:r>
          </a:p>
          <a:p>
            <a:pPr marL="0" lvl="0" indent="0" algn="just" defTabSz="457200">
              <a:spcBef>
                <a:spcPts val="0"/>
              </a:spcBef>
              <a:buClrTx/>
              <a:buNone/>
            </a:pPr>
            <a:r>
              <a:rPr lang="ru-RU" sz="1600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Психолого-педагогические:</a:t>
            </a:r>
            <a:endParaRPr lang="ru-RU" sz="1600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Уважение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человеческому достоинству детей, формирование и поддержка их положительной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самооценки.</a:t>
            </a: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 и методов работы, соответствующих возрасту, индивидуальным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особенностям.</a:t>
            </a: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деятельности на основе взаимодействия взрослых 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детей.</a:t>
            </a:r>
          </a:p>
          <a:p>
            <a:pPr lvl="0" indent="540000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доброжелательного отношения детей друг к другу -Возможность выбора детьми видов деятельности,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69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725" y="857250"/>
            <a:ext cx="10572750" cy="5257800"/>
          </a:xfrm>
        </p:spPr>
        <p:txBody>
          <a:bodyPr>
            <a:normAutofit fontScale="85000" lnSpcReduction="20000"/>
          </a:bodyPr>
          <a:lstStyle/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19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ДОУ функционирует в режиме пятидневной рабочей </a:t>
            </a:r>
            <a:r>
              <a:rPr lang="ru-RU" sz="19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недели:</a:t>
            </a: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группы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полного дня (10,5 часов); </a:t>
            </a: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кратковременного пребывания «Особый ребенок» (3 часа) – индивидуальная работа со специалистами МДОУ №76; </a:t>
            </a: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кратковременного пребывания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«Играя, обучаюсь» (5 часов)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 дошкольного образовательного учреждения: Участниками реализации данной Программы являются: дети дошкольного возраста от 2 до 7 лет, посещающие группы общеразвивающей направленности, родители (законные представители), педагоги. Контингент воспитанников формируется в соответствии с возрастом детей, учетом их индивидуальных особенностей и состояния здоровья. </a:t>
            </a: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19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МДОУ № </a:t>
            </a:r>
            <a:r>
              <a:rPr lang="ru-RU" sz="19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76 </a:t>
            </a:r>
            <a:r>
              <a:rPr lang="ru-RU" sz="19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функционирует </a:t>
            </a:r>
            <a:r>
              <a:rPr lang="ru-RU" sz="19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групп:</a:t>
            </a: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младшая группа общеразвивающей направленности (от 2 до 3 лет) -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3;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младшая группа общеразвивающей направленности (от 3 до 4 лет) -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5;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группа общеразвивающей направленности (от 4 до 5 лет) - 5;</a:t>
            </a: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старшая группа общеразвивающей направленности (от 5 до 6 лет) -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4;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старшая группа компенсирующей направленности (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5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6 лет) - 2;</a:t>
            </a: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подготовительная группа общеразвивающей направленности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6 до 7  лет)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-5;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подготовительная группа компенсирующей направленности (от 6 до 7 лет) – 2;</a:t>
            </a:r>
          </a:p>
          <a:p>
            <a:pPr marL="0" lvl="0" indent="0" algn="just" defTabSz="4572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ГКП «Особый ребенок» (от 4 до 7 лет) – 1;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762000"/>
            <a:ext cx="10848975" cy="5377815"/>
          </a:xfrm>
        </p:spPr>
        <p:txBody>
          <a:bodyPr>
            <a:normAutofit fontScale="92500" lnSpcReduction="20000"/>
          </a:bodyPr>
          <a:lstStyle/>
          <a:p>
            <a:pPr marL="0" lvl="0" indent="0" algn="ctr" defTabSz="457200">
              <a:spcBef>
                <a:spcPts val="0"/>
              </a:spcBef>
              <a:buClr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организации развивающей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457200">
              <a:spcBef>
                <a:spcPts val="0"/>
              </a:spcBef>
              <a:buClr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предметно-пространственной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среды</a:t>
            </a:r>
            <a:endParaRPr lang="en-US" sz="17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457200">
              <a:spcBef>
                <a:spcPts val="0"/>
              </a:spcBef>
              <a:buClrTx/>
              <a:buNone/>
            </a:pP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defTabSz="457200">
              <a:spcBef>
                <a:spcPts val="0"/>
              </a:spcBef>
              <a:buClr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Создание условий в группах, согласно требованиям образовательной программы. В каждой возрастной группе ДОУ созданы условия для самостоятельной и совместной деятельности детей. Расположение мебели, игрового и другого оборудования отвечают требованиям техники безопасности, санитарно-гигиеническим нормам, физиологии детей, принципам функционального комфорта, позволяет детям свободно перемещаться. Организация пространства группы и предметной среды осуществляется по тематическому принципу. Пространство группы не делится на «зоны», в каждой из которых можно заниматься только определенным видом деятельности. Отсутствие жесткого зонирования средового окружения имеет принципиальное значение, так как развитие ребенка в деятельности и посредством деятельности предполагает движение не от предмета, а от замысла к результату с использованием предмета. Элементы среды размещаются бессюжетно, что позволяет воспитанникам гибко и разнообразно использовать средовые ресурсы. В качестве системообразующих элементов среды выступают разные виды детской деятельности: игровая (все виды игр), конструктивная (все виды детского конструирования), трудовая (все виды детского труда), познавательная (все виды познавательной деятельности), двигательная, художественно-эстетическая, коммуникативная. Свободное,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внесюжетное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размещение элементов среды позволяет обеспечивать возможности их интеграции воспитанниками в зависимости от целей того или иного вида деятельности, творческую реализацию замыслов, самостоятельность и самоорганизацию. В процессе структуризации и содержательной наполняемости среды учитываются зоны актуального и ближайшего развития воспитанников. Так, все материалы и объекты среды, с которыми ребенок может действовать самостоятельно, размещаются на доступном для использования уровне, те же элементы среды, с которыми работа организуется в форме развивающего взаимодействия со взрослым, располагаются на более высоком уровне и при необходимости выкладываются на рабочий стол для организации деятельности ребенка с ними. Эстетичность среды обеспечивается гармоничным и целесообразным сочетанием ее элементов, отчасти — единым стилем оформления группы. Важнейший принцип наполнения среды — отбор объектов по их эстетическим основаниям (красота, мастерство исполнения, удобство использования, сочетаемость с другими элементами).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41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475" y="1207770"/>
            <a:ext cx="10058400" cy="4507230"/>
          </a:xfrm>
        </p:spPr>
        <p:txBody>
          <a:bodyPr>
            <a:normAutofit/>
          </a:bodyPr>
          <a:lstStyle/>
          <a:p>
            <a:pPr marL="0" lvl="0" indent="0" algn="ctr" defTabSz="45720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педагогов с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семьей</a:t>
            </a:r>
            <a:endParaRPr lang="en-US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457200">
              <a:spcBef>
                <a:spcPts val="0"/>
              </a:spcBef>
              <a:buClrTx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457200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из главных задач педагогов ДОУ – это сотрудничество и расширение поля позитивного общения в семье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457200">
              <a:spcBef>
                <a:spcPts val="0"/>
              </a:spcBef>
              <a:buClrTx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spcBef>
                <a:spcPts val="0"/>
              </a:spcBef>
              <a:buClrTx/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Родительские собрания.</a:t>
            </a:r>
          </a:p>
          <a:p>
            <a:pPr marL="342900" lvl="0" indent="-342900" defTabSz="457200">
              <a:spcBef>
                <a:spcPts val="0"/>
              </a:spcBef>
              <a:buClrTx/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Открытые занятия.</a:t>
            </a:r>
          </a:p>
          <a:p>
            <a:pPr marL="342900" lvl="0" indent="-342900" defTabSz="457200">
              <a:spcBef>
                <a:spcPts val="0"/>
              </a:spcBef>
              <a:buClrTx/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Конкурсы, соревнования.</a:t>
            </a:r>
          </a:p>
          <a:p>
            <a:pPr marL="342900" lvl="0" indent="-342900" defTabSz="457200">
              <a:spcBef>
                <a:spcPts val="0"/>
              </a:spcBef>
              <a:buClrTx/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Памятки и информация на стендах. </a:t>
            </a:r>
          </a:p>
          <a:p>
            <a:pPr marL="342900" lvl="0" indent="-342900" defTabSz="457200">
              <a:spcBef>
                <a:spcPts val="0"/>
              </a:spcBef>
              <a:buClrTx/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Консультации и беседы.</a:t>
            </a:r>
          </a:p>
          <a:p>
            <a:pPr marL="342900" lvl="0" indent="-342900" defTabSz="457200">
              <a:spcBef>
                <a:spcPts val="0"/>
              </a:spcBef>
              <a:buClrTx/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 – класс.</a:t>
            </a:r>
          </a:p>
          <a:p>
            <a:pPr marL="342900" lvl="0" indent="-342900" defTabSz="457200">
              <a:spcBef>
                <a:spcPts val="0"/>
              </a:spcBef>
              <a:buClrTx/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Семейные праздники. </a:t>
            </a:r>
          </a:p>
          <a:p>
            <a:pPr marL="342900" lvl="0" indent="-342900" defTabSz="457200">
              <a:spcBef>
                <a:spcPts val="0"/>
              </a:spcBef>
              <a:buClrTx/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Выставки семейных поделок.</a:t>
            </a:r>
          </a:p>
          <a:p>
            <a:pPr marL="342900" lvl="0" indent="-342900" defTabSz="457200">
              <a:spcBef>
                <a:spcPts val="0"/>
              </a:spcBef>
              <a:buClrTx/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Индивидуальная работа.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373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Другая 2">
      <a:dk1>
        <a:sysClr val="windowText" lastClr="000000"/>
      </a:dk1>
      <a:lt1>
        <a:sysClr val="window" lastClr="FFFFFF"/>
      </a:lt1>
      <a:dk2>
        <a:srgbClr val="AEC4B8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28</TotalTime>
  <Words>1186</Words>
  <Application>Microsoft Office PowerPoint</Application>
  <PresentationFormat>Широкоэкранный</PresentationFormat>
  <Paragraphs>99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SimSun</vt:lpstr>
      <vt:lpstr>Arial</vt:lpstr>
      <vt:lpstr>Calibri</vt:lpstr>
      <vt:lpstr>Century Gothic</vt:lpstr>
      <vt:lpstr>Courier New</vt:lpstr>
      <vt:lpstr>font284</vt:lpstr>
      <vt:lpstr>Symbol</vt:lpstr>
      <vt:lpstr>Times New Roman</vt:lpstr>
      <vt:lpstr>Wingdings</vt:lpstr>
      <vt:lpstr>Савон</vt:lpstr>
      <vt:lpstr>КРАТКАЯ ПРЕЗЕНТАЦИЯ ОСНОВНОЙ ОБРАЗОВАТЕЛЬНОЙ  ПРОГРАММЫ 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 ПРОГРАММЫ  ДОШКОЛЬНОГО ОБРАЗОВАНИЯ</dc:title>
  <dc:creator>User</dc:creator>
  <cp:lastModifiedBy>User</cp:lastModifiedBy>
  <cp:revision>4</cp:revision>
  <dcterms:created xsi:type="dcterms:W3CDTF">2023-10-04T08:38:52Z</dcterms:created>
  <dcterms:modified xsi:type="dcterms:W3CDTF">2023-10-04T09:07:36Z</dcterms:modified>
</cp:coreProperties>
</file>